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74"/>
    <a:srgbClr val="F2DF74"/>
    <a:srgbClr val="F2DFFF"/>
    <a:srgbClr val="003D5F"/>
    <a:srgbClr val="004165"/>
    <a:srgbClr val="7C1D2B"/>
    <a:srgbClr val="FE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7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4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3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4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9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4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24BB-3A27-4CBF-98D0-642EE69C7E67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563A-11B3-4FEC-A3A9-E8F0BD19B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district48.org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97E4893-129C-4A03-8CF0-13D424182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5499837"/>
            <a:ext cx="4316442" cy="1107996"/>
          </a:xfrm>
          <a:solidFill>
            <a:srgbClr val="004165"/>
          </a:solidFill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sz="1800" b="1" dirty="0" smtClean="0">
                <a:solidFill>
                  <a:srgbClr val="FEED83"/>
                </a:solidFill>
                <a:latin typeface="Arial"/>
                <a:cs typeface="Arial"/>
              </a:rPr>
              <a:t>Day / Date </a:t>
            </a:r>
            <a:r>
              <a:rPr lang="en-US" sz="1800" b="1" dirty="0">
                <a:solidFill>
                  <a:srgbClr val="FEED83"/>
                </a:solidFill>
                <a:latin typeface="Arial"/>
                <a:cs typeface="Arial"/>
              </a:rPr>
              <a:t>/ Time</a:t>
            </a:r>
          </a:p>
          <a:p>
            <a:pPr marL="0" indent="0" algn="ctr">
              <a:buNone/>
            </a:pPr>
            <a:r>
              <a:rPr lang="en-US" sz="1800" b="1" dirty="0">
                <a:solidFill>
                  <a:srgbClr val="FEED83"/>
                </a:solidFill>
                <a:latin typeface="Arial"/>
                <a:cs typeface="Arial"/>
              </a:rPr>
              <a:t>Location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958B945-01D4-432E-8C43-2FEC14830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384" y="284672"/>
            <a:ext cx="1246392" cy="10341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ABF2FD6-6ACF-4D70-A22F-CC3F99381772}"/>
              </a:ext>
            </a:extLst>
          </p:cNvPr>
          <p:cNvSpPr txBox="1"/>
          <p:nvPr/>
        </p:nvSpPr>
        <p:spPr>
          <a:xfrm>
            <a:off x="6330171" y="250167"/>
            <a:ext cx="2415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3D5F"/>
                </a:solidFill>
                <a:latin typeface="Arial"/>
                <a:cs typeface="Arial"/>
              </a:rPr>
              <a:t>District 48</a:t>
            </a:r>
          </a:p>
          <a:p>
            <a:pPr algn="r"/>
            <a:r>
              <a:rPr lang="en-US" sz="2400" b="1" dirty="0" smtClean="0">
                <a:solidFill>
                  <a:srgbClr val="003D5F"/>
                </a:solidFill>
                <a:latin typeface="Arial"/>
                <a:cs typeface="Arial"/>
              </a:rPr>
              <a:t>Club, Area, Division info</a:t>
            </a:r>
            <a:endParaRPr lang="en-US" sz="2400" b="1" dirty="0">
              <a:solidFill>
                <a:srgbClr val="003D5F"/>
              </a:solidFill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08AD1AF-EE8C-4132-9A4F-BF7DFC4F2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83" y="519447"/>
            <a:ext cx="4363036" cy="585361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866DB7-BA16-41E3-8AEC-69C63A0C7CD5}"/>
              </a:ext>
            </a:extLst>
          </p:cNvPr>
          <p:cNvSpPr/>
          <p:nvPr/>
        </p:nvSpPr>
        <p:spPr>
          <a:xfrm>
            <a:off x="5094605" y="1501508"/>
            <a:ext cx="361842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004165"/>
                </a:solidFill>
                <a:effectLst>
                  <a:glow rad="101600">
                    <a:srgbClr val="FEED83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2018 Humorous </a:t>
            </a:r>
            <a:br>
              <a:rPr lang="en-US" sz="2800" b="1" dirty="0">
                <a:solidFill>
                  <a:srgbClr val="004165"/>
                </a:solidFill>
                <a:effectLst>
                  <a:glow rad="101600">
                    <a:srgbClr val="FEED83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2800" b="1" dirty="0">
                <a:solidFill>
                  <a:srgbClr val="004165"/>
                </a:solidFill>
                <a:effectLst>
                  <a:glow rad="101600">
                    <a:srgbClr val="FEED83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Speech Contest</a:t>
            </a:r>
          </a:p>
        </p:txBody>
      </p:sp>
      <p:pic>
        <p:nvPicPr>
          <p:cNvPr id="14" name="Picture 13" descr="spea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89" y="3055378"/>
            <a:ext cx="1948765" cy="234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="" xmlns:a16="http://schemas.microsoft.com/office/drawing/2014/main" id="{3B5EB108-D368-4E2E-AD98-ED8DDA432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1733" y="604784"/>
            <a:ext cx="4134601" cy="3326313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Contest Chair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Contest Master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Chief Judge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Confidential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Judges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Timer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Timer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Ballot Counter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  <a:t/>
            </a:r>
            <a:br>
              <a:rPr lang="en-US" sz="2400" i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900" i="1" dirty="0">
                <a:solidFill>
                  <a:srgbClr val="003D5F"/>
                </a:solidFill>
                <a:latin typeface="Arial"/>
                <a:cs typeface="Arial"/>
              </a:rPr>
              <a:t>Ballot </a:t>
            </a:r>
            <a:r>
              <a:rPr lang="en-US" sz="1900" i="1" dirty="0" smtClean="0">
                <a:solidFill>
                  <a:srgbClr val="003D5F"/>
                </a:solidFill>
                <a:latin typeface="Arial"/>
                <a:cs typeface="Arial"/>
              </a:rPr>
              <a:t>Counter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Name, credentials</a:t>
            </a:r>
            <a:b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800" i="1" dirty="0">
                <a:solidFill>
                  <a:srgbClr val="003D5F"/>
                </a:solidFill>
                <a:latin typeface="Arial"/>
                <a:cs typeface="Arial"/>
              </a:rPr>
              <a:t>Ballot Counter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900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solidFill>
                <a:srgbClr val="003D5F"/>
              </a:solidFill>
              <a:latin typeface="Arial"/>
              <a:cs typeface="Arial"/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="" xmlns:a16="http://schemas.microsoft.com/office/drawing/2014/main" id="{497E4893-129C-4A03-8CF0-13D424182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5393" y="1806961"/>
            <a:ext cx="4134601" cy="4859996"/>
          </a:xfrm>
          <a:noFill/>
          <a:ln w="15875">
            <a:solidFill>
              <a:srgbClr val="004174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000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300" b="1" dirty="0">
                <a:solidFill>
                  <a:srgbClr val="003D5F"/>
                </a:solidFill>
                <a:latin typeface="Arial"/>
                <a:cs typeface="Arial"/>
              </a:rPr>
              <a:t>Contestants</a:t>
            </a:r>
          </a:p>
          <a:p>
            <a:pPr marL="0" indent="0" fontAlgn="ctr">
              <a:buNone/>
              <a:tabLst>
                <a:tab pos="1828800" algn="ctr"/>
                <a:tab pos="3432175" algn="ctr"/>
              </a:tabLst>
            </a:pPr>
            <a:r>
              <a:rPr lang="en-US" sz="1200" b="1" dirty="0">
                <a:solidFill>
                  <a:srgbClr val="003D5F"/>
                </a:solidFill>
                <a:latin typeface="Arial"/>
                <a:cs typeface="Arial"/>
              </a:rPr>
              <a:t>		</a:t>
            </a:r>
            <a:endParaRPr lang="en-US" sz="1200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>
              <a:spcBef>
                <a:spcPts val="1800"/>
              </a:spcBef>
              <a:buNone/>
              <a:tabLst>
                <a:tab pos="519113" algn="l"/>
                <a:tab pos="4000500" algn="r"/>
              </a:tabLst>
            </a:pPr>
            <a:endParaRPr lang="en-US" sz="2400" u="sng" dirty="0">
              <a:solidFill>
                <a:srgbClr val="003D5F"/>
              </a:solidFill>
              <a:latin typeface="Arial"/>
              <a:cs typeface="Arial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FE9FC352-1091-4915-8DA6-D561DC60B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77479"/>
              </p:ext>
            </p:extLst>
          </p:nvPr>
        </p:nvGraphicFramePr>
        <p:xfrm>
          <a:off x="4914772" y="2252072"/>
          <a:ext cx="3832260" cy="42450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18507">
                  <a:extLst>
                    <a:ext uri="{9D8B030D-6E8A-4147-A177-3AD203B41FA5}">
                      <a16:colId xmlns="" xmlns:a16="http://schemas.microsoft.com/office/drawing/2014/main" val="3795033178"/>
                    </a:ext>
                  </a:extLst>
                </a:gridCol>
                <a:gridCol w="2225040">
                  <a:extLst>
                    <a:ext uri="{9D8B030D-6E8A-4147-A177-3AD203B41FA5}">
                      <a16:colId xmlns="" xmlns:a16="http://schemas.microsoft.com/office/drawing/2014/main" val="2397539541"/>
                    </a:ext>
                  </a:extLst>
                </a:gridCol>
                <a:gridCol w="788713">
                  <a:extLst>
                    <a:ext uri="{9D8B030D-6E8A-4147-A177-3AD203B41FA5}">
                      <a16:colId xmlns="" xmlns:a16="http://schemas.microsoft.com/office/drawing/2014/main" val="204757102"/>
                    </a:ext>
                  </a:extLst>
                </a:gridCol>
              </a:tblGrid>
              <a:tr h="271213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D5F"/>
                          </a:solidFill>
                        </a:rPr>
                        <a:t>Speaking Order</a:t>
                      </a:r>
                      <a:endParaRPr lang="en-US" sz="1100" dirty="0">
                        <a:solidFill>
                          <a:srgbClr val="003D5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D5F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rgbClr val="003D5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D5F"/>
                          </a:solidFill>
                        </a:rPr>
                        <a:t>Final Results</a:t>
                      </a:r>
                      <a:endParaRPr lang="en-US" sz="1100" dirty="0">
                        <a:solidFill>
                          <a:srgbClr val="003D5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08359643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7834702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29513592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88381684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34549272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85700819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93544846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2902590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2402847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B9A96DD-F7CA-47FB-B018-660DD766FA7E}"/>
              </a:ext>
            </a:extLst>
          </p:cNvPr>
          <p:cNvSpPr/>
          <p:nvPr/>
        </p:nvSpPr>
        <p:spPr>
          <a:xfrm>
            <a:off x="150813" y="177354"/>
            <a:ext cx="431644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solidFill>
                  <a:srgbClr val="003D5F"/>
                </a:solidFill>
                <a:latin typeface="Arial"/>
                <a:cs typeface="Arial"/>
              </a:rPr>
              <a:t>Contest Date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4AD61C1-C339-4AD5-8811-4924796DF99B}"/>
              </a:ext>
            </a:extLst>
          </p:cNvPr>
          <p:cNvSpPr/>
          <p:nvPr/>
        </p:nvSpPr>
        <p:spPr>
          <a:xfrm>
            <a:off x="4739492" y="340014"/>
            <a:ext cx="319253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solidFill>
                  <a:srgbClr val="003D5F"/>
                </a:solidFill>
                <a:latin typeface="Arial"/>
                <a:cs typeface="Arial"/>
              </a:rPr>
              <a:t>Humorous </a:t>
            </a:r>
          </a:p>
          <a:p>
            <a:pPr algn="ctr"/>
            <a:r>
              <a:rPr lang="en-US" sz="2400" b="1" dirty="0">
                <a:solidFill>
                  <a:srgbClr val="003D5F"/>
                </a:solidFill>
                <a:latin typeface="Arial"/>
                <a:cs typeface="Arial"/>
              </a:rPr>
              <a:t>Speech Contest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="" xmlns:a16="http://schemas.microsoft.com/office/drawing/2014/main" id="{3B5EB108-D368-4E2E-AD98-ED8DDA432B1C}"/>
              </a:ext>
            </a:extLst>
          </p:cNvPr>
          <p:cNvSpPr txBox="1">
            <a:spLocks/>
          </p:cNvSpPr>
          <p:nvPr/>
        </p:nvSpPr>
        <p:spPr>
          <a:xfrm>
            <a:off x="493862" y="3941976"/>
            <a:ext cx="3769474" cy="2724981"/>
          </a:xfrm>
          <a:prstGeom prst="rect">
            <a:avLst/>
          </a:prstGeom>
          <a:noFill/>
          <a:ln w="15875">
            <a:solidFill>
              <a:srgbClr val="004174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003D5F"/>
                </a:solidFill>
                <a:latin typeface="Arial"/>
                <a:cs typeface="Arial"/>
              </a:rPr>
              <a:t>For Upcoming Contest Information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Visit </a:t>
            </a: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  <a:hlinkClick r:id="rId2"/>
              </a:rPr>
              <a:t>www.district48.org</a:t>
            </a: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 &gt; District Events &gt; </a:t>
            </a:r>
            <a:b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</a:b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Area Contests and Division Contests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700" b="1" i="1" dirty="0" smtClean="0">
                <a:solidFill>
                  <a:srgbClr val="003D5F"/>
                </a:solidFill>
                <a:latin typeface="Arial"/>
                <a:cs typeface="Arial"/>
              </a:rPr>
              <a:t>All Division winners will advance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700" b="1" i="1" dirty="0" smtClean="0">
                <a:solidFill>
                  <a:srgbClr val="003D5F"/>
                </a:solidFill>
                <a:latin typeface="Arial"/>
                <a:cs typeface="Arial"/>
              </a:rPr>
              <a:t>to the District Contests at our</a:t>
            </a:r>
            <a:endParaRPr lang="en-US" sz="1400" b="1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 smtClean="0">
                <a:solidFill>
                  <a:srgbClr val="003D5F"/>
                </a:solidFill>
                <a:latin typeface="Arial"/>
                <a:cs typeface="Arial"/>
              </a:rPr>
              <a:t>2019 Spring Conference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3D5F"/>
                </a:solidFill>
                <a:latin typeface="Arial"/>
                <a:cs typeface="Arial"/>
              </a:rPr>
              <a:t>Waves of </a:t>
            </a:r>
            <a:r>
              <a:rPr lang="en-US" sz="2000" b="1" i="1" dirty="0" smtClean="0">
                <a:solidFill>
                  <a:srgbClr val="003D5F"/>
                </a:solidFill>
                <a:latin typeface="Arial"/>
                <a:cs typeface="Arial"/>
              </a:rPr>
              <a:t>Opportunity</a:t>
            </a:r>
            <a:endParaRPr lang="en-US" sz="2000" b="1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b="1" i="1" dirty="0" smtClean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April 26 </a:t>
            </a:r>
            <a:r>
              <a:rPr lang="mr-IN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–</a:t>
            </a: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 28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Tampa Airport Marriott 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1400" b="1" i="1" dirty="0">
                <a:solidFill>
                  <a:srgbClr val="003D5F"/>
                </a:solidFill>
                <a:latin typeface="Arial"/>
                <a:cs typeface="Arial"/>
              </a:rPr>
              <a:t>4200 George J Bean </a:t>
            </a:r>
            <a:r>
              <a:rPr lang="en-US" sz="1400" b="1" i="1" dirty="0" smtClean="0">
                <a:solidFill>
                  <a:srgbClr val="003D5F"/>
                </a:solidFill>
                <a:latin typeface="Arial"/>
                <a:cs typeface="Arial"/>
              </a:rPr>
              <a:t>Pkwy, Tampa</a:t>
            </a:r>
            <a:r>
              <a:rPr lang="en-US" sz="1400" b="1" i="1" dirty="0">
                <a:solidFill>
                  <a:srgbClr val="003D5F"/>
                </a:solidFill>
                <a:latin typeface="Arial"/>
                <a:cs typeface="Arial"/>
              </a:rPr>
              <a:t>, FL 33607 </a:t>
            </a:r>
            <a:endParaRPr lang="en-US" sz="1400" b="1" i="1" dirty="0" smtClean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b="1" i="1" dirty="0">
              <a:solidFill>
                <a:srgbClr val="003D5F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i="1" dirty="0">
              <a:solidFill>
                <a:srgbClr val="003D5F"/>
              </a:solidFill>
              <a:latin typeface="Arial"/>
              <a:cs typeface="Arial"/>
            </a:endParaRPr>
          </a:p>
        </p:txBody>
      </p:sp>
      <p:pic>
        <p:nvPicPr>
          <p:cNvPr id="9" name="Picture 8" descr="spea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122" y="202813"/>
            <a:ext cx="1022733" cy="122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42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Williams</dc:creator>
  <cp:lastModifiedBy>Emily Drenberg</cp:lastModifiedBy>
  <cp:revision>20</cp:revision>
  <dcterms:created xsi:type="dcterms:W3CDTF">2018-09-30T18:33:43Z</dcterms:created>
  <dcterms:modified xsi:type="dcterms:W3CDTF">2018-10-14T17:48:43Z</dcterms:modified>
</cp:coreProperties>
</file>